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1"/>
  </p:notesMasterIdLst>
  <p:sldIdLst>
    <p:sldId id="268" r:id="rId5"/>
    <p:sldId id="257" r:id="rId6"/>
    <p:sldId id="266" r:id="rId7"/>
    <p:sldId id="269" r:id="rId8"/>
    <p:sldId id="270" r:id="rId9"/>
    <p:sldId id="271" r:id="rId10"/>
    <p:sldId id="272" r:id="rId11"/>
    <p:sldId id="273" r:id="rId12"/>
    <p:sldId id="289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90" r:id="rId27"/>
    <p:sldId id="287" r:id="rId28"/>
    <p:sldId id="291" r:id="rId29"/>
    <p:sldId id="288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10" r:id="rId40"/>
    <p:sldId id="301" r:id="rId41"/>
    <p:sldId id="302" r:id="rId42"/>
    <p:sldId id="311" r:id="rId43"/>
    <p:sldId id="305" r:id="rId44"/>
    <p:sldId id="304" r:id="rId45"/>
    <p:sldId id="306" r:id="rId46"/>
    <p:sldId id="307" r:id="rId47"/>
    <p:sldId id="308" r:id="rId48"/>
    <p:sldId id="265" r:id="rId49"/>
    <p:sldId id="264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70480" autoAdjust="0"/>
  </p:normalViewPr>
  <p:slideViewPr>
    <p:cSldViewPr snapToGrid="0" snapToObjects="1">
      <p:cViewPr varScale="1">
        <p:scale>
          <a:sx n="86" d="100"/>
          <a:sy n="86" d="100"/>
        </p:scale>
        <p:origin x="135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slide" Target="slides/slide22.xml" /><Relationship Id="rId39" Type="http://schemas.openxmlformats.org/officeDocument/2006/relationships/slide" Target="slides/slide35.xml" /><Relationship Id="rId21" Type="http://schemas.openxmlformats.org/officeDocument/2006/relationships/slide" Target="slides/slide17.xml" /><Relationship Id="rId34" Type="http://schemas.openxmlformats.org/officeDocument/2006/relationships/slide" Target="slides/slide30.xml" /><Relationship Id="rId42" Type="http://schemas.openxmlformats.org/officeDocument/2006/relationships/slide" Target="slides/slide38.xml" /><Relationship Id="rId47" Type="http://schemas.openxmlformats.org/officeDocument/2006/relationships/slide" Target="slides/slide43.xml" /><Relationship Id="rId50" Type="http://schemas.openxmlformats.org/officeDocument/2006/relationships/slide" Target="slides/slide46.xml" /><Relationship Id="rId55" Type="http://schemas.openxmlformats.org/officeDocument/2006/relationships/tableStyles" Target="tableStyles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slide" Target="slides/slide21.xml" /><Relationship Id="rId33" Type="http://schemas.openxmlformats.org/officeDocument/2006/relationships/slide" Target="slides/slide29.xml" /><Relationship Id="rId38" Type="http://schemas.openxmlformats.org/officeDocument/2006/relationships/slide" Target="slides/slide34.xml" /><Relationship Id="rId46" Type="http://schemas.openxmlformats.org/officeDocument/2006/relationships/slide" Target="slides/slide42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openxmlformats.org/officeDocument/2006/relationships/slide" Target="slides/slide25.xml" /><Relationship Id="rId41" Type="http://schemas.openxmlformats.org/officeDocument/2006/relationships/slide" Target="slides/slide37.xml" /><Relationship Id="rId54" Type="http://schemas.openxmlformats.org/officeDocument/2006/relationships/theme" Target="theme/theme1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slide" Target="slides/slide20.xml" /><Relationship Id="rId32" Type="http://schemas.openxmlformats.org/officeDocument/2006/relationships/slide" Target="slides/slide28.xml" /><Relationship Id="rId37" Type="http://schemas.openxmlformats.org/officeDocument/2006/relationships/slide" Target="slides/slide33.xml" /><Relationship Id="rId40" Type="http://schemas.openxmlformats.org/officeDocument/2006/relationships/slide" Target="slides/slide36.xml" /><Relationship Id="rId45" Type="http://schemas.openxmlformats.org/officeDocument/2006/relationships/slide" Target="slides/slide41.xml" /><Relationship Id="rId53" Type="http://schemas.openxmlformats.org/officeDocument/2006/relationships/viewProps" Target="viewProps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slide" Target="slides/slide24.xml" /><Relationship Id="rId36" Type="http://schemas.openxmlformats.org/officeDocument/2006/relationships/slide" Target="slides/slide32.xml" /><Relationship Id="rId49" Type="http://schemas.openxmlformats.org/officeDocument/2006/relationships/slide" Target="slides/slide45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31" Type="http://schemas.openxmlformats.org/officeDocument/2006/relationships/slide" Target="slides/slide27.xml" /><Relationship Id="rId44" Type="http://schemas.openxmlformats.org/officeDocument/2006/relationships/slide" Target="slides/slide40.xml" /><Relationship Id="rId52" Type="http://schemas.openxmlformats.org/officeDocument/2006/relationships/presProps" Target="presProps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slide" Target="slides/slide23.xml" /><Relationship Id="rId30" Type="http://schemas.openxmlformats.org/officeDocument/2006/relationships/slide" Target="slides/slide26.xml" /><Relationship Id="rId35" Type="http://schemas.openxmlformats.org/officeDocument/2006/relationships/slide" Target="slides/slide31.xml" /><Relationship Id="rId43" Type="http://schemas.openxmlformats.org/officeDocument/2006/relationships/slide" Target="slides/slide39.xml" /><Relationship Id="rId48" Type="http://schemas.openxmlformats.org/officeDocument/2006/relationships/slide" Target="slides/slide44.xml" /><Relationship Id="rId56" Type="http://schemas.microsoft.com/office/2016/11/relationships/changesInfo" Target="changesInfos/changesInfo1.xml" /><Relationship Id="rId8" Type="http://schemas.openxmlformats.org/officeDocument/2006/relationships/slide" Target="slides/slide4.xml" /><Relationship Id="rId51" Type="http://schemas.openxmlformats.org/officeDocument/2006/relationships/notesMaster" Target="notesMasters/notesMaster1.xml" /><Relationship Id="rId3" Type="http://schemas.openxmlformats.org/officeDocument/2006/relationships/customXml" Target="../customXml/item3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7df7294e-d88c-40ba-90e5-79451dd84eeb" providerId="ADAL" clId="{865E8905-3A9F-4DF8-BE85-8764B14DC0D4}"/>
    <pc:docChg chg="modSld">
      <pc:chgData name=" " userId="7df7294e-d88c-40ba-90e5-79451dd84eeb" providerId="ADAL" clId="{865E8905-3A9F-4DF8-BE85-8764B14DC0D4}" dt="2019-04-17T04:06:04.677" v="0" actId="1076"/>
      <pc:docMkLst>
        <pc:docMk/>
      </pc:docMkLst>
      <pc:sldChg chg="modSp">
        <pc:chgData name=" " userId="7df7294e-d88c-40ba-90e5-79451dd84eeb" providerId="ADAL" clId="{865E8905-3A9F-4DF8-BE85-8764B14DC0D4}" dt="2019-04-17T04:06:04.677" v="0" actId="1076"/>
        <pc:sldMkLst>
          <pc:docMk/>
          <pc:sldMk cId="3716353229" sldId="259"/>
        </pc:sldMkLst>
        <pc:spChg chg="mod">
          <ac:chgData name=" " userId="7df7294e-d88c-40ba-90e5-79451dd84eeb" providerId="ADAL" clId="{865E8905-3A9F-4DF8-BE85-8764B14DC0D4}" dt="2019-04-17T04:06:04.677" v="0" actId="1076"/>
          <ac:spMkLst>
            <pc:docMk/>
            <pc:sldMk cId="3716353229" sldId="259"/>
            <ac:spMk id="5" creationId="{00000000-0000-0000-0000-000000000000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8E5775-3C1C-44D6-B3BB-917129581688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785EEE-72FA-45DF-BB1D-F5EDFB41F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8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85EEE-72FA-45DF-BB1D-F5EDFB41F8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18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26" name="Picture 2" descr="Image result for AIUB logo">
            <a:extLst>
              <a:ext uri="{FF2B5EF4-FFF2-40B4-BE49-F238E27FC236}">
                <a16:creationId xmlns:a16="http://schemas.microsoft.com/office/drawing/2014/main" id="{CF3BFD94-6180-4B73-8361-A4B02BAD17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596" y="459899"/>
            <a:ext cx="1419654" cy="142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fi-FI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4" y="452718"/>
            <a:ext cx="7365210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2050" name="Picture 2" descr="Image result for AIUB logo">
            <a:extLst>
              <a:ext uri="{FF2B5EF4-FFF2-40B4-BE49-F238E27FC236}">
                <a16:creationId xmlns:a16="http://schemas.microsoft.com/office/drawing/2014/main" id="{C28CB252-6044-4564-B6A7-264FC3396E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4" y="55844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1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1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1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1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1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1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1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1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1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1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1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1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1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1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1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1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1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1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1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1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1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1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1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1.xml" 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1.xml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1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1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 /><Relationship Id="rId1" Type="http://schemas.openxmlformats.org/officeDocument/2006/relationships/slideLayout" Target="../slideLayouts/slideLayout1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1.xml" 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1.xml" 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 /><Relationship Id="rId1" Type="http://schemas.openxmlformats.org/officeDocument/2006/relationships/slideLayout" Target="../slideLayouts/slideLayout1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1.xml" 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 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 /><Relationship Id="rId2" Type="http://schemas.openxmlformats.org/officeDocument/2006/relationships/slideLayout" Target="../slideLayouts/slideLayout1.xml" /><Relationship Id="rId1" Type="http://schemas.openxmlformats.org/officeDocument/2006/relationships/vmlDrawing" Target="../drawings/vmlDrawing1.vml" /><Relationship Id="rId5" Type="http://schemas.openxmlformats.org/officeDocument/2006/relationships/image" Target="../media/image9.wmf" /><Relationship Id="rId4" Type="http://schemas.openxmlformats.org/officeDocument/2006/relationships/oleObject" Target="../embeddings/oleObject1.bin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867" y="342922"/>
            <a:ext cx="7808976" cy="1088136"/>
          </a:xfrm>
        </p:spPr>
        <p:txBody>
          <a:bodyPr>
            <a:normAutofit/>
          </a:bodyPr>
          <a:lstStyle/>
          <a:p>
            <a:r>
              <a:rPr lang="en-US" dirty="0"/>
              <a:t>GENETIC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2789509" cy="484632"/>
          </a:xfrm>
        </p:spPr>
        <p:txBody>
          <a:bodyPr>
            <a:normAutofit/>
          </a:bodyPr>
          <a:lstStyle/>
          <a:p>
            <a:r>
              <a:rPr lang="en-US" dirty="0"/>
              <a:t>Course Code:  </a:t>
            </a:r>
            <a:r>
              <a:rPr lang="en-US" b="1" dirty="0"/>
              <a:t>CSC4226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971" y="2446757"/>
            <a:ext cx="902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Dept. of Computer Science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of Science and Technology</a:t>
            </a: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9FF08AD-7519-4C4A-8E0D-640DF5BB5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93367"/>
              </p:ext>
            </p:extLst>
          </p:nvPr>
        </p:nvGraphicFramePr>
        <p:xfrm>
          <a:off x="476205" y="5186042"/>
          <a:ext cx="8335798" cy="101881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83224">
                  <a:extLst>
                    <a:ext uri="{9D8B030D-6E8A-4147-A177-3AD203B41FA5}">
                      <a16:colId xmlns:a16="http://schemas.microsoft.com/office/drawing/2014/main" val="3905988420"/>
                    </a:ext>
                  </a:extLst>
                </a:gridCol>
                <a:gridCol w="1397725">
                  <a:extLst>
                    <a:ext uri="{9D8B030D-6E8A-4147-A177-3AD203B41FA5}">
                      <a16:colId xmlns:a16="http://schemas.microsoft.com/office/drawing/2014/main" val="2889894460"/>
                    </a:ext>
                  </a:extLst>
                </a:gridCol>
                <a:gridCol w="1227909">
                  <a:extLst>
                    <a:ext uri="{9D8B030D-6E8A-4147-A177-3AD203B41FA5}">
                      <a16:colId xmlns:a16="http://schemas.microsoft.com/office/drawing/2014/main" val="3023211198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62131981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445458238"/>
                    </a:ext>
                  </a:extLst>
                </a:gridCol>
                <a:gridCol w="1444552">
                  <a:extLst>
                    <a:ext uri="{9D8B030D-6E8A-4147-A177-3AD203B41FA5}">
                      <a16:colId xmlns:a16="http://schemas.microsoft.com/office/drawing/2014/main" val="1508364941"/>
                    </a:ext>
                  </a:extLst>
                </a:gridCol>
              </a:tblGrid>
              <a:tr h="378736">
                <a:tc>
                  <a:txBody>
                    <a:bodyPr/>
                    <a:lstStyle/>
                    <a:p>
                      <a:r>
                        <a:rPr lang="en-US" dirty="0"/>
                        <a:t>Lecture No: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Five 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Week No: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Five 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Semester: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40212"/>
                  </a:ext>
                </a:extLst>
              </a:tr>
              <a:tr h="3787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Lecturer: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i="1" dirty="0"/>
                        <a:t>Dr. Muhammad Firoz Mridha, Associate Professor, Dept of CS</a:t>
                      </a:r>
                    </a:p>
                    <a:p>
                      <a:r>
                        <a:rPr lang="en-US" i="1"/>
                        <a:t>Email: firoz.mridha@aiub.edu</a:t>
                      </a:r>
                      <a:endParaRPr lang="en-US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734565"/>
                  </a:ext>
                </a:extLst>
              </a:tr>
            </a:tbl>
          </a:graphicData>
        </a:graphic>
      </p:graphicFrame>
      <p:sp>
        <p:nvSpPr>
          <p:cNvPr id="8" name="Subtitle 2">
            <a:extLst>
              <a:ext uri="{FF2B5EF4-FFF2-40B4-BE49-F238E27FC236}">
                <a16:creationId xmlns:a16="http://schemas.microsoft.com/office/drawing/2014/main" id="{FF0F860A-68ED-3A45-9B2E-50E8CE1BC6B7}"/>
              </a:ext>
            </a:extLst>
          </p:cNvPr>
          <p:cNvSpPr txBox="1">
            <a:spLocks/>
          </p:cNvSpPr>
          <p:nvPr/>
        </p:nvSpPr>
        <p:spPr>
          <a:xfrm>
            <a:off x="2786003" y="1524312"/>
            <a:ext cx="5232579" cy="484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Title:  </a:t>
            </a:r>
            <a:r>
              <a:rPr lang="en-US" b="1" dirty="0"/>
              <a:t>Artificial Intelligence and Expert System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5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GA: FLOW-CHART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6D958D-BEB5-4F11-8FBC-7377402FC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55" y="2398022"/>
            <a:ext cx="8090590" cy="375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0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GA: PSEUDO-CODE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6B20F1-20BE-4627-862B-AC414F082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2242309"/>
            <a:ext cx="7914276" cy="392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41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ENCODING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4BEFDC-CDCD-4CF0-B75B-F08C8235760F}"/>
              </a:ext>
            </a:extLst>
          </p:cNvPr>
          <p:cNvGrpSpPr/>
          <p:nvPr/>
        </p:nvGrpSpPr>
        <p:grpSpPr>
          <a:xfrm>
            <a:off x="145774" y="2005497"/>
            <a:ext cx="8892209" cy="4714877"/>
            <a:chOff x="-412198" y="1465117"/>
            <a:chExt cx="11091882" cy="47148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421F04D-243C-47FD-87DD-7D3EACC3E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12198" y="1465117"/>
              <a:ext cx="10954208" cy="269903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9E3468-73C2-4A2B-9714-F2BA2D9C1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12198" y="4557712"/>
              <a:ext cx="11091882" cy="1622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1356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BINARY ENCODING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5EE9DC-C5ED-48BA-BB5C-8690008B8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7" y="2024269"/>
            <a:ext cx="8865703" cy="461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77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Binary Encoding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EC8199-3F00-4F00-B912-2185A2246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2" y="2095253"/>
            <a:ext cx="9011478" cy="457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10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Value Encoding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5476C0-B9B6-4666-BCB2-43A4BB3A4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0" y="2054086"/>
            <a:ext cx="9024730" cy="480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61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Permutation Encoding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DF397D-4AFD-43A5-8AFE-72A821F5E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" y="2171846"/>
            <a:ext cx="8521148" cy="389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054" y="568274"/>
            <a:ext cx="7808976" cy="1088136"/>
          </a:xfrm>
        </p:spPr>
        <p:txBody>
          <a:bodyPr/>
          <a:lstStyle/>
          <a:p>
            <a:r>
              <a:rPr lang="en-US" dirty="0"/>
              <a:t>Examples: Permutation Encoding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8546B4-9896-4603-AED7-0FAD4168B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6536"/>
            <a:ext cx="9144000" cy="46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09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Tree Encoding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8D86C4-27D2-48EA-9EA5-480908285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6" y="2691450"/>
            <a:ext cx="8984974" cy="317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05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: Tree Encoding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4A2995-7BAA-4C8E-8953-8F2C110FC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8" y="2032788"/>
            <a:ext cx="8852452" cy="47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98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697" y="2363928"/>
            <a:ext cx="7754112" cy="3009930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What are GA’s ?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Biological Background.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Basic Genetic Algorithm.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Encoding.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Operators of GA.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Example Problem.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74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Operators of GA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9BA8D9-BFA0-4749-A1FA-A08F2B2E3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0434"/>
            <a:ext cx="9144000" cy="273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76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C51E3-6534-4304-BDDC-F2AC69958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2" y="2107095"/>
            <a:ext cx="9089718" cy="475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64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of 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9E3B37-CE24-4C1A-90FD-BE68E64B5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3843"/>
            <a:ext cx="9130748" cy="460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63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of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BF1E6C-5662-4D5F-96F6-1423A8E37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133599"/>
            <a:ext cx="9144001" cy="47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77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Roulette Wheel 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349613-4A17-4E32-B429-89869A05F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54086"/>
            <a:ext cx="9144000" cy="480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42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Roulette Wheel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E83E73-66E4-45C0-8506-B39A04003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9" y="2067339"/>
            <a:ext cx="9090991" cy="456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86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Crossover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4D3179-47D5-4E67-BE95-164568A5B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967"/>
            <a:ext cx="8998226" cy="469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64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One-Point Crossover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198A95-FA39-48EA-963E-D8CF29CBC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7" y="2064714"/>
            <a:ext cx="9037983" cy="479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03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Two-Point Crossover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54F59-EF36-4113-8A82-AF7C8EA7B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0444"/>
            <a:ext cx="9144000" cy="464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3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Uniform Crossover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E63B83-EBDE-4CA4-8E38-AAFE9F31A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7826"/>
            <a:ext cx="9144000" cy="487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90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are GAs?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E27E37-B407-4C70-ABC2-FE864E34A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3" y="2035752"/>
            <a:ext cx="9031458" cy="482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90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Arithmetic Crossover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3E5664-05F2-413A-AB55-E3833755D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" y="1983690"/>
            <a:ext cx="9051235" cy="477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97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Heuristic Crossover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5610C3-9755-4601-8FE7-001E10016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2932"/>
            <a:ext cx="9144000" cy="463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95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FB2D51-271F-4F5A-97D8-20B8648F1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2268"/>
            <a:ext cx="9144000" cy="436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50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Flip Bit Mutation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51AE4-13B0-4AAD-BB55-F25787CEA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6" y="2212321"/>
            <a:ext cx="9144000" cy="464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17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Boundary &amp; Non-Uniform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48285B-E22E-4A24-B796-BA9452B13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14329"/>
            <a:ext cx="9144001" cy="484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44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Uniform &amp; Gaussian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AD1D0D-FBE6-4392-8A5E-C5869F2E1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086"/>
            <a:ext cx="9144000" cy="480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4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8E896-EC6C-4D38-BE7B-D43A6AC41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Quiz Two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2AA5B9-9B25-419D-9404-F92AEFF39DA1}"/>
              </a:ext>
            </a:extLst>
          </p:cNvPr>
          <p:cNvSpPr txBox="1">
            <a:spLocks/>
          </p:cNvSpPr>
          <p:nvPr/>
        </p:nvSpPr>
        <p:spPr>
          <a:xfrm>
            <a:off x="284162" y="2945080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Informed &amp; Uninformed Search</a:t>
            </a:r>
          </a:p>
        </p:txBody>
      </p:sp>
    </p:spTree>
    <p:extLst>
      <p:ext uri="{BB962C8B-B14F-4D97-AF65-F5344CB8AC3E}">
        <p14:creationId xmlns:p14="http://schemas.microsoft.com/office/powerpoint/2010/main" val="1738466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A480C9-D356-435D-A3B7-3F8B44684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7230"/>
            <a:ext cx="9144000" cy="483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47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 Approach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41F2D1-3336-4237-9FFA-3FC03E638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987826"/>
            <a:ext cx="9144000" cy="487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4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F01E4-F84B-4AAB-8F7A-97093D80D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086"/>
            <a:ext cx="9144000" cy="480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1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GA?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DBCFF2-F4A0-48A8-8849-C031A9984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2" y="2038556"/>
            <a:ext cx="8975188" cy="471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55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03E5DA-C29D-4B1C-8C19-8F16EF26F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819" y="581526"/>
            <a:ext cx="7808976" cy="1088136"/>
          </a:xfrm>
        </p:spPr>
        <p:txBody>
          <a:bodyPr/>
          <a:lstStyle/>
          <a:p>
            <a:r>
              <a:rPr lang="en-US" dirty="0"/>
              <a:t>Calculating Fitness &amp; Probability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F54D6-19F2-4C4D-9601-BE9780613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5614"/>
            <a:ext cx="9144000" cy="396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75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03E5DA-C29D-4B1C-8C19-8F16EF26F6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643D74-A02C-4052-A364-1F06131DF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3843"/>
            <a:ext cx="9144000" cy="476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3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03E5DA-C29D-4B1C-8C19-8F16EF26F6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Crossover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39822F-B9F3-4E4B-B73E-BBFC3CB5E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7338"/>
            <a:ext cx="9144000" cy="479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465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03E5DA-C29D-4B1C-8C19-8F16EF26F6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Mutate &amp; Re-evaluate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2060F8-4A3D-48AE-AC41-FC23DCCC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086"/>
            <a:ext cx="9144000" cy="480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245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03E5DA-C29D-4B1C-8C19-8F16EF26F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341" y="621283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 dirty="0"/>
              <a:t>Improved:</a:t>
            </a:r>
            <a:br>
              <a:rPr lang="en-US" dirty="0"/>
            </a:br>
            <a:r>
              <a:rPr lang="en-US" dirty="0"/>
              <a:t>Individual &amp; Total Fitness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E36B62-B91E-426A-B29A-2048AF437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8492"/>
            <a:ext cx="9144000" cy="31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109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D2EA8-B54C-CE4F-A943-BFB367453E0E}"/>
              </a:ext>
            </a:extLst>
          </p:cNvPr>
          <p:cNvSpPr txBox="1"/>
          <p:nvPr/>
        </p:nvSpPr>
        <p:spPr>
          <a:xfrm>
            <a:off x="335494" y="1577768"/>
            <a:ext cx="862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dirty="0"/>
              <a:t>“Practical Genetic Algorithms,” by Randy L. Haupt and Sue Ellen Haupt. 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224969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44A7F-5AE5-EC49-82AF-722C8C8F62C6}"/>
              </a:ext>
            </a:extLst>
          </p:cNvPr>
          <p:cNvSpPr txBox="1"/>
          <p:nvPr/>
        </p:nvSpPr>
        <p:spPr>
          <a:xfrm>
            <a:off x="168812" y="1423023"/>
            <a:ext cx="89751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2000" dirty="0"/>
              <a:t>“Artificial Intelligence: A Modern Approach,” by Stuart J. Russell and Peter </a:t>
            </a:r>
            <a:r>
              <a:rPr lang="en-US" sz="2000" dirty="0" err="1"/>
              <a:t>Norvig</a:t>
            </a:r>
            <a:r>
              <a:rPr lang="en-US" sz="2000" dirty="0"/>
              <a:t>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"Artificial Intelligence: Structures and Strategies for Complex Problem Solving", by George F. Luger, (2002) 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"Artificial Intelligence: Theory and Practice", by Thomas Dean.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"AI: A New Synthesis", by Nils J. Nilsson.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“Programming for machine learning,” by J. Ross Quinlan, 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“Neural Computing Theory and Practice,” by Philip D. Wasserman, 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“Neural Network Design,” by Martin T. Hagan, Howard B. Demuth, Mark H. Beale, 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“Practical Genetic Algorithms,” by Randy L. Haupt and Sue Ellen Haupt.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“Genetic Algorithms in Search, optimization and Machine learning,” by David E. Goldberg.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"Computational Intelligence: A Logical Approach", by David Poole, Alan Mackworth, and Randy Goebel.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“Introduction to Turbo Prolog”,  by Carl Townsend.</a:t>
            </a:r>
          </a:p>
        </p:txBody>
      </p:sp>
    </p:spTree>
    <p:extLst>
      <p:ext uri="{BB962C8B-B14F-4D97-AF65-F5344CB8AC3E}">
        <p14:creationId xmlns:p14="http://schemas.microsoft.com/office/powerpoint/2010/main" val="1923382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EVOLUTIONARY ALGORITHMS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D20C1E-37A9-4E8A-A8BD-716701026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8" y="2025299"/>
            <a:ext cx="9129932" cy="483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38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 Heading..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A6A883-E1F9-400D-82C2-2B05CE5C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6906"/>
            <a:ext cx="9144000" cy="660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16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GA: BASIC CONCEPT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EFFE43-DBCC-470F-8CC6-8B7C91069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3" y="2008562"/>
            <a:ext cx="8947053" cy="484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54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BIOLOGICAL BACKGROUND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57348F-7AD5-4A1C-8306-D0CB15967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2082018"/>
            <a:ext cx="8904849" cy="476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27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BIOLOGICAL BACKGROUND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7196DA0-8B1C-4219-8115-B66F332B90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6038026"/>
              </p:ext>
            </p:extLst>
          </p:nvPr>
        </p:nvGraphicFramePr>
        <p:xfrm>
          <a:off x="0" y="2038350"/>
          <a:ext cx="9144000" cy="481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Bitmap Image" r:id="rId4" imgW="11058480" imgH="6353280" progId="Paint.Picture">
                  <p:embed/>
                </p:oleObj>
              </mc:Choice>
              <mc:Fallback>
                <p:oleObj name="Bitmap Image" r:id="rId4" imgW="11058480" imgH="6353280" progId="Paint.Pictur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7196DA0-8B1C-4219-8115-B66F332B90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2038350"/>
                        <a:ext cx="9144000" cy="481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1360699"/>
      </p:ext>
    </p:extLst>
  </p:cSld>
  <p:clrMapOvr>
    <a:masterClrMapping/>
  </p:clrMapOvr>
</p:sld>
</file>

<file path=ppt/theme/theme1.xml><?xml version="1.0" encoding="utf-8"?>
<a:theme xmlns:a="http://schemas.openxmlformats.org/drawingml/2006/main" name="Spectrum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501D9BA603434CADA74EAB3A49F7EB" ma:contentTypeVersion="2" ma:contentTypeDescription="Create a new document." ma:contentTypeScope="" ma:versionID="311c2b8d3c2d0c79a9240ba40b03ca15">
  <xsd:schema xmlns:xsd="http://www.w3.org/2001/XMLSchema" xmlns:xs="http://www.w3.org/2001/XMLSchema" xmlns:p="http://schemas.microsoft.com/office/2006/metadata/properties" xmlns:ns2="474f63a6-4944-4275-bc0c-58fed01c8c2e" targetNamespace="http://schemas.microsoft.com/office/2006/metadata/properties" ma:root="true" ma:fieldsID="767d216ee2c68aa8915243c3cb74fb98" ns2:_="">
    <xsd:import namespace="474f63a6-4944-4275-bc0c-58fed01c8c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4f63a6-4944-4275-bc0c-58fed01c8c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A34BD5E-6802-42AD-8171-9E10901E94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E2EEBA-3E49-4BFE-A256-32A49A6B1D01}"/>
</file>

<file path=customXml/itemProps3.xml><?xml version="1.0" encoding="utf-8"?>
<ds:datastoreItem xmlns:ds="http://schemas.openxmlformats.org/officeDocument/2006/customXml" ds:itemID="{3BDA5689-5CA0-4870-B409-5444371519FC}">
  <ds:schemaRefs>
    <ds:schemaRef ds:uri="http://schemas.microsoft.com/office/2006/metadata/properties"/>
    <ds:schemaRef ds:uri="http://www.w3.org/2000/xmln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239</TotalTime>
  <Words>387</Words>
  <Application>Microsoft Office PowerPoint</Application>
  <PresentationFormat>On-screen Show (4:3)</PresentationFormat>
  <Paragraphs>78</Paragraphs>
  <Slides>46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Spectrum</vt:lpstr>
      <vt:lpstr>GENETIC ALGORITHMS</vt:lpstr>
      <vt:lpstr>Lecture Outline</vt:lpstr>
      <vt:lpstr>What are GAs?</vt:lpstr>
      <vt:lpstr>WHY GA?</vt:lpstr>
      <vt:lpstr>EVOLUTIONARY ALGORITHMS</vt:lpstr>
      <vt:lpstr>Topic Heading..</vt:lpstr>
      <vt:lpstr>GA: BASIC CONCEPT</vt:lpstr>
      <vt:lpstr>BIOLOGICAL BACKGROUND</vt:lpstr>
      <vt:lpstr>BIOLOGICAL BACKGROUND</vt:lpstr>
      <vt:lpstr>GA: FLOW-CHART</vt:lpstr>
      <vt:lpstr>GA: PSEUDO-CODE</vt:lpstr>
      <vt:lpstr>ENCODING</vt:lpstr>
      <vt:lpstr>BINARY ENCODING</vt:lpstr>
      <vt:lpstr>Example: Binary Encoding</vt:lpstr>
      <vt:lpstr>Value Encoding</vt:lpstr>
      <vt:lpstr>Permutation Encoding</vt:lpstr>
      <vt:lpstr>Examples: Permutation Encoding</vt:lpstr>
      <vt:lpstr>Tree Encoding</vt:lpstr>
      <vt:lpstr>Example : Tree Encoding</vt:lpstr>
      <vt:lpstr>Operators of GA</vt:lpstr>
      <vt:lpstr>Selection</vt:lpstr>
      <vt:lpstr>Example of Selection</vt:lpstr>
      <vt:lpstr>Example of Selection</vt:lpstr>
      <vt:lpstr>Roulette Wheel Selection</vt:lpstr>
      <vt:lpstr>Roulette Wheel Selection</vt:lpstr>
      <vt:lpstr>Crossover</vt:lpstr>
      <vt:lpstr>One-Point Crossover</vt:lpstr>
      <vt:lpstr>Two-Point Crossover</vt:lpstr>
      <vt:lpstr>Uniform Crossover</vt:lpstr>
      <vt:lpstr>Arithmetic Crossover</vt:lpstr>
      <vt:lpstr>Heuristic Crossover</vt:lpstr>
      <vt:lpstr>Mutation</vt:lpstr>
      <vt:lpstr>Flip Bit Mutation </vt:lpstr>
      <vt:lpstr>Boundary &amp; Non-Uniform</vt:lpstr>
      <vt:lpstr>Uniform &amp; Gaussian</vt:lpstr>
      <vt:lpstr>Quiz Two</vt:lpstr>
      <vt:lpstr>Demonstration</vt:lpstr>
      <vt:lpstr>GA Approach</vt:lpstr>
      <vt:lpstr>GA Approach</vt:lpstr>
      <vt:lpstr>Calculating Fitness &amp; Probability</vt:lpstr>
      <vt:lpstr>Selection</vt:lpstr>
      <vt:lpstr>Crossover</vt:lpstr>
      <vt:lpstr>Mutate &amp; Re-evaluate</vt:lpstr>
      <vt:lpstr>Improved: Individual &amp; Total Fitness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Title</dc:title>
  <dc:creator>Mahbubul Syeed</dc:creator>
  <cp:lastModifiedBy>MD Fahad</cp:lastModifiedBy>
  <cp:revision>63</cp:revision>
  <dcterms:created xsi:type="dcterms:W3CDTF">2018-12-10T17:20:29Z</dcterms:created>
  <dcterms:modified xsi:type="dcterms:W3CDTF">2023-04-03T02:15:55Z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0x01010076501D9BA603434CADA74EAB3A49F7EB</vt:lpwstr>
  </property>
</Properties>
</file>